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1"/>
  </p:sldMasterIdLst>
  <p:notesMasterIdLst>
    <p:notesMasterId r:id="rId18"/>
  </p:notesMasterIdLst>
  <p:sldIdLst>
    <p:sldId id="256" r:id="rId2"/>
    <p:sldId id="325" r:id="rId3"/>
    <p:sldId id="327" r:id="rId4"/>
    <p:sldId id="326" r:id="rId5"/>
    <p:sldId id="328" r:id="rId6"/>
    <p:sldId id="317" r:id="rId7"/>
    <p:sldId id="319" r:id="rId8"/>
    <p:sldId id="321" r:id="rId9"/>
    <p:sldId id="314" r:id="rId10"/>
    <p:sldId id="315" r:id="rId11"/>
    <p:sldId id="322" r:id="rId12"/>
    <p:sldId id="323" r:id="rId13"/>
    <p:sldId id="313" r:id="rId14"/>
    <p:sldId id="312" r:id="rId15"/>
    <p:sldId id="320" r:id="rId16"/>
    <p:sldId id="324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44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0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9A50382-6A40-5345-935F-2E84C49AA4F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7387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DB197F-71A8-8E43-8813-4557BE9827AE}" type="slidenum">
              <a:rPr lang="fr-FR"/>
              <a:pPr>
                <a:defRPr/>
              </a:pPr>
              <a:t>1</a:t>
            </a:fld>
            <a:endParaRPr lang="fr-FR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Freeform 3" descr="CITTEXT"/>
            <p:cNvSpPr>
              <a:spLocks/>
            </p:cNvSpPr>
            <p:nvPr/>
          </p:nvSpPr>
          <p:spPr bwMode="auto">
            <a:xfrm>
              <a:off x="0" y="0"/>
              <a:ext cx="1824" cy="4320"/>
            </a:xfrm>
            <a:custGeom>
              <a:avLst/>
              <a:gdLst>
                <a:gd name="T0" fmla="*/ 0 w 1824"/>
                <a:gd name="T1" fmla="*/ 3840 h 3840"/>
                <a:gd name="T2" fmla="*/ 0 w 1824"/>
                <a:gd name="T3" fmla="*/ 0 h 3840"/>
                <a:gd name="T4" fmla="*/ 1824 w 1824"/>
                <a:gd name="T5" fmla="*/ 0 h 3840"/>
                <a:gd name="T6" fmla="*/ 583 w 1824"/>
                <a:gd name="T7" fmla="*/ 3840 h 3840"/>
                <a:gd name="T8" fmla="*/ 0 w 1824"/>
                <a:gd name="T9" fmla="*/ 3840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4" h="3840">
                  <a:moveTo>
                    <a:pt x="0" y="3840"/>
                  </a:moveTo>
                  <a:lnTo>
                    <a:pt x="0" y="0"/>
                  </a:lnTo>
                  <a:lnTo>
                    <a:pt x="1824" y="0"/>
                  </a:lnTo>
                  <a:cubicBezTo>
                    <a:pt x="74" y="1204"/>
                    <a:pt x="465" y="3655"/>
                    <a:pt x="583" y="3840"/>
                  </a:cubicBezTo>
                  <a:cubicBezTo>
                    <a:pt x="291" y="3840"/>
                    <a:pt x="0" y="3840"/>
                    <a:pt x="0" y="3840"/>
                  </a:cubicBez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ltGray">
            <a:xfrm>
              <a:off x="1008" y="0"/>
              <a:ext cx="4752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pic>
          <p:nvPicPr>
            <p:cNvPr id="7" name="Picture 5" descr="CITBANN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66" r="5334" b="86667"/>
            <a:stretch>
              <a:fillRect/>
            </a:stretch>
          </p:blipFill>
          <p:spPr bwMode="auto">
            <a:xfrm>
              <a:off x="1584" y="0"/>
              <a:ext cx="4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008" y="240"/>
              <a:ext cx="4752" cy="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grpSp>
          <p:nvGrpSpPr>
            <p:cNvPr id="9" name="Group 7"/>
            <p:cNvGrpSpPr>
              <a:grpSpLocks/>
            </p:cNvGrpSpPr>
            <p:nvPr userDrawn="1"/>
          </p:nvGrpSpPr>
          <p:grpSpPr bwMode="auto">
            <a:xfrm>
              <a:off x="0" y="2256"/>
              <a:ext cx="3642" cy="94"/>
              <a:chOff x="0" y="2256"/>
              <a:chExt cx="3642" cy="94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0" y="2310"/>
                <a:ext cx="3642" cy="1"/>
              </a:xfrm>
              <a:custGeom>
                <a:avLst/>
                <a:gdLst>
                  <a:gd name="T0" fmla="*/ 0 w 3642"/>
                  <a:gd name="T1" fmla="*/ 0 h 1"/>
                  <a:gd name="T2" fmla="*/ 3642 w 3642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642" h="1">
                    <a:moveTo>
                      <a:pt x="0" y="0"/>
                    </a:moveTo>
                    <a:lnTo>
                      <a:pt x="3642" y="0"/>
                    </a:ln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fr-FR">
                  <a:cs typeface="+mn-cs"/>
                </a:endParaRPr>
              </a:p>
            </p:txBody>
          </p:sp>
          <p:grpSp>
            <p:nvGrpSpPr>
              <p:cNvPr id="11" name="Group 9"/>
              <p:cNvGrpSpPr>
                <a:grpSpLocks/>
              </p:cNvGrpSpPr>
              <p:nvPr/>
            </p:nvGrpSpPr>
            <p:grpSpPr bwMode="auto">
              <a:xfrm>
                <a:off x="960" y="2256"/>
                <a:ext cx="1678" cy="94"/>
                <a:chOff x="419" y="1193"/>
                <a:chExt cx="1678" cy="94"/>
              </a:xfrm>
            </p:grpSpPr>
            <p:sp>
              <p:nvSpPr>
                <p:cNvPr id="12" name="Oval 10"/>
                <p:cNvSpPr>
                  <a:spLocks noChangeArrowheads="1"/>
                </p:cNvSpPr>
                <p:nvPr userDrawn="1"/>
              </p:nvSpPr>
              <p:spPr bwMode="auto">
                <a:xfrm>
                  <a:off x="419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3" name="Oval 11"/>
                <p:cNvSpPr>
                  <a:spLocks noChangeArrowheads="1"/>
                </p:cNvSpPr>
                <p:nvPr userDrawn="1"/>
              </p:nvSpPr>
              <p:spPr bwMode="auto">
                <a:xfrm>
                  <a:off x="947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4" name="Oval 12"/>
                <p:cNvSpPr>
                  <a:spLocks noChangeArrowheads="1"/>
                </p:cNvSpPr>
                <p:nvPr userDrawn="1"/>
              </p:nvSpPr>
              <p:spPr bwMode="auto">
                <a:xfrm>
                  <a:off x="1475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5" name="Oval 13"/>
                <p:cNvSpPr>
                  <a:spLocks noChangeArrowheads="1"/>
                </p:cNvSpPr>
                <p:nvPr userDrawn="1"/>
              </p:nvSpPr>
              <p:spPr bwMode="auto">
                <a:xfrm>
                  <a:off x="2003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</p:grpSp>
        </p:grpSp>
      </p:grpSp>
      <p:sp>
        <p:nvSpPr>
          <p:cNvPr id="302094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fr-FR" noProof="0" smtClean="0"/>
              <a:t>Click to edit Master title style</a:t>
            </a:r>
          </a:p>
        </p:txBody>
      </p:sp>
      <p:sp>
        <p:nvSpPr>
          <p:cNvPr id="302095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038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fr-FR" noProof="0" smtClean="0"/>
              <a:t>Click to edit Master subtitle style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C021F1-1B21-6C4A-8D55-3AD7F41C28F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3414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3F370-7B29-6743-90E0-1EF1AE2F29F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083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609600"/>
            <a:ext cx="19431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609600"/>
            <a:ext cx="56769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09190-FF64-DD40-B15D-0AB287DD7FC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054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7904A-5336-C54C-BBF9-66BCD3213E8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250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4F548-FF3E-2C49-B3D0-F3070FDDAFE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5954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116F9-EAB8-2848-80F0-2F48696C2FC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204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F1EDD-A92A-9945-9AD9-30EB0FBA514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6408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300EB-6F1B-EA49-876E-991E6EAD20A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733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EF881-A64D-B74F-8127-AF3807D8997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3379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CD27C-12CF-9044-A2C6-03A55E14CED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6237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9A3E0-4BC3-664A-AD86-66BBCD8DFC3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809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2400" y="0"/>
            <a:ext cx="8991600" cy="6858000"/>
            <a:chOff x="96" y="0"/>
            <a:chExt cx="5664" cy="4320"/>
          </a:xfrm>
        </p:grpSpPr>
        <p:sp>
          <p:nvSpPr>
            <p:cNvPr id="301059" name="Rectangle 3"/>
            <p:cNvSpPr>
              <a:spLocks noChangeArrowheads="1"/>
            </p:cNvSpPr>
            <p:nvPr userDrawn="1"/>
          </p:nvSpPr>
          <p:spPr bwMode="ltGray">
            <a:xfrm>
              <a:off x="1008" y="0"/>
              <a:ext cx="4752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pic>
          <p:nvPicPr>
            <p:cNvPr id="1033" name="Picture 4" descr="CITBANND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66" r="5334" b="86667"/>
            <a:stretch>
              <a:fillRect/>
            </a:stretch>
          </p:blipFill>
          <p:spPr bwMode="auto">
            <a:xfrm>
              <a:off x="1584" y="0"/>
              <a:ext cx="4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1061" name="Rectangle 5"/>
            <p:cNvSpPr>
              <a:spLocks noChangeArrowheads="1"/>
            </p:cNvSpPr>
            <p:nvPr userDrawn="1"/>
          </p:nvSpPr>
          <p:spPr bwMode="auto">
            <a:xfrm>
              <a:off x="1008" y="240"/>
              <a:ext cx="4752" cy="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2" name="Freeform 6"/>
            <p:cNvSpPr>
              <a:spLocks/>
            </p:cNvSpPr>
            <p:nvPr userDrawn="1"/>
          </p:nvSpPr>
          <p:spPr bwMode="auto">
            <a:xfrm>
              <a:off x="96" y="1248"/>
              <a:ext cx="4320" cy="3072"/>
            </a:xfrm>
            <a:custGeom>
              <a:avLst/>
              <a:gdLst>
                <a:gd name="T0" fmla="*/ 0 w 4320"/>
                <a:gd name="T1" fmla="*/ 3264 h 3264"/>
                <a:gd name="T2" fmla="*/ 0 w 4320"/>
                <a:gd name="T3" fmla="*/ 0 h 3264"/>
                <a:gd name="T4" fmla="*/ 4320 w 4320"/>
                <a:gd name="T5" fmla="*/ 0 h 3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" h="3264">
                  <a:moveTo>
                    <a:pt x="0" y="3264"/>
                  </a:moveTo>
                  <a:lnTo>
                    <a:pt x="0" y="0"/>
                  </a:lnTo>
                  <a:lnTo>
                    <a:pt x="4320" y="0"/>
                  </a:lnTo>
                </a:path>
              </a:pathLst>
            </a:cu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3" name="Oval 7"/>
            <p:cNvSpPr>
              <a:spLocks noChangeArrowheads="1"/>
            </p:cNvSpPr>
            <p:nvPr userDrawn="1"/>
          </p:nvSpPr>
          <p:spPr bwMode="auto">
            <a:xfrm>
              <a:off x="419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4" name="Oval 8"/>
            <p:cNvSpPr>
              <a:spLocks noChangeArrowheads="1"/>
            </p:cNvSpPr>
            <p:nvPr userDrawn="1"/>
          </p:nvSpPr>
          <p:spPr bwMode="auto">
            <a:xfrm>
              <a:off x="947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5" name="Oval 9"/>
            <p:cNvSpPr>
              <a:spLocks noChangeArrowheads="1"/>
            </p:cNvSpPr>
            <p:nvPr userDrawn="1"/>
          </p:nvSpPr>
          <p:spPr bwMode="auto">
            <a:xfrm>
              <a:off x="1475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6" name="Oval 10"/>
            <p:cNvSpPr>
              <a:spLocks noChangeArrowheads="1"/>
            </p:cNvSpPr>
            <p:nvPr userDrawn="1"/>
          </p:nvSpPr>
          <p:spPr bwMode="auto">
            <a:xfrm>
              <a:off x="2003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</p:grpSp>
      <p:sp>
        <p:nvSpPr>
          <p:cNvPr id="30106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Click to edit Master title style</a:t>
            </a:r>
          </a:p>
        </p:txBody>
      </p:sp>
      <p:sp>
        <p:nvSpPr>
          <p:cNvPr id="30106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1336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</a:p>
        </p:txBody>
      </p:sp>
      <p:sp>
        <p:nvSpPr>
          <p:cNvPr id="301069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107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1071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fld id="{7F234061-5346-4B40-88A6-3478C4A8BAD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hyperlink" Target="http://www.savoirlaitier.ca/mythes-et-realites/qualite-des-produits/lait-non-refrigere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cs typeface="+mj-cs"/>
              </a:rPr>
              <a:t>Français</a:t>
            </a:r>
            <a:r>
              <a:rPr lang="en-US" dirty="0" smtClean="0">
                <a:cs typeface="+mj-cs"/>
              </a:rPr>
              <a:t> 3 – </a:t>
            </a:r>
            <a:r>
              <a:rPr lang="en-US" dirty="0" err="1" smtClean="0">
                <a:cs typeface="+mj-cs"/>
              </a:rPr>
              <a:t>Unité</a:t>
            </a:r>
            <a:r>
              <a:rPr lang="en-US" dirty="0" smtClean="0">
                <a:cs typeface="+mj-cs"/>
              </a:rPr>
              <a:t> 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Bon appétit!</a:t>
            </a:r>
          </a:p>
          <a:p>
            <a:pPr eaLnBrk="1" hangingPunct="1">
              <a:defRPr/>
            </a:pPr>
            <a:r>
              <a:rPr lang="en-US" i="1" dirty="0" err="1" smtClean="0">
                <a:cs typeface="+mn-cs"/>
              </a:rPr>
              <a:t>Leçon</a:t>
            </a:r>
            <a:r>
              <a:rPr lang="en-US" i="1" dirty="0" smtClean="0">
                <a:cs typeface="+mn-cs"/>
              </a:rPr>
              <a:t> A – Au </a:t>
            </a:r>
            <a:r>
              <a:rPr lang="en-US" i="1" dirty="0" err="1" smtClean="0">
                <a:cs typeface="+mn-cs"/>
              </a:rPr>
              <a:t>supermarché</a:t>
            </a:r>
            <a:endParaRPr lang="en-US" i="1" dirty="0" smtClean="0">
              <a:cs typeface="+mn-cs"/>
            </a:endParaRPr>
          </a:p>
          <a:p>
            <a:pPr eaLnBrk="1" hangingPunct="1">
              <a:defRPr/>
            </a:pPr>
            <a:r>
              <a:rPr lang="en-US" i="1" dirty="0" smtClean="0">
                <a:cs typeface="+mn-cs"/>
              </a:rPr>
              <a:t>Les </a:t>
            </a:r>
            <a:r>
              <a:rPr lang="en-US" i="1" dirty="0" err="1" smtClean="0">
                <a:cs typeface="+mn-cs"/>
              </a:rPr>
              <a:t>laitiers</a:t>
            </a:r>
            <a:r>
              <a:rPr lang="en-US" i="1" dirty="0" smtClean="0">
                <a:cs typeface="+mn-cs"/>
              </a:rPr>
              <a:t> et les </a:t>
            </a:r>
            <a:r>
              <a:rPr lang="en-US" i="1" dirty="0" err="1" smtClean="0">
                <a:cs typeface="+mn-cs"/>
              </a:rPr>
              <a:t>glucides</a:t>
            </a:r>
            <a:endParaRPr lang="en-US" i="1" dirty="0" smtClean="0">
              <a:cs typeface="+mn-cs"/>
            </a:endParaRPr>
          </a:p>
          <a:p>
            <a:pPr eaLnBrk="1" hangingPunct="1">
              <a:defRPr/>
            </a:pPr>
            <a:endParaRPr lang="en-US" i="1" dirty="0" smtClean="0">
              <a:cs typeface="+mn-cs"/>
            </a:endParaRPr>
          </a:p>
          <a:p>
            <a:pPr eaLnBrk="1" hangingPunct="1">
              <a:defRPr/>
            </a:pPr>
            <a:endParaRPr lang="en-US" i="1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62165"/>
            <a:ext cx="3581400" cy="306703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les </a:t>
            </a:r>
            <a:r>
              <a:rPr lang="fr-FR" sz="3600" b="1" i="1" dirty="0" err="1" smtClean="0"/>
              <a:t>oeufs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768" y="3619500"/>
            <a:ext cx="4405232" cy="3238500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 bwMode="auto">
          <a:xfrm>
            <a:off x="2971800" y="1981200"/>
            <a:ext cx="4191000" cy="11430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le blanc</a:t>
            </a:r>
            <a:r>
              <a:rPr kumimoji="0" lang="fr-FR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 d’</a:t>
            </a:r>
            <a:r>
              <a:rPr kumimoji="0" lang="fr-FR" sz="32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oeuf</a:t>
            </a:r>
            <a:endParaRPr kumimoji="0" lang="fr-FR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  <p:sp>
        <p:nvSpPr>
          <p:cNvPr id="7" name="Left Arrow 6"/>
          <p:cNvSpPr/>
          <p:nvPr/>
        </p:nvSpPr>
        <p:spPr bwMode="auto">
          <a:xfrm>
            <a:off x="2743200" y="2895600"/>
            <a:ext cx="4191000" cy="11430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le jaune d’</a:t>
            </a:r>
            <a:r>
              <a:rPr kumimoji="0" lang="fr-FR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oeuf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 </a:t>
            </a:r>
            <a:endParaRPr kumimoji="0" lang="fr-FR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  <p:sp>
        <p:nvSpPr>
          <p:cNvPr id="9" name="Right Arrow 8"/>
          <p:cNvSpPr/>
          <p:nvPr/>
        </p:nvSpPr>
        <p:spPr bwMode="auto">
          <a:xfrm>
            <a:off x="2743200" y="5562600"/>
            <a:ext cx="2895600" cy="10668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ＭＳ Ｐゴシック" charset="0"/>
              </a:rPr>
              <a:t>la coquille</a:t>
            </a:r>
            <a:endParaRPr kumimoji="0" lang="fr-FR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97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le riz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981200"/>
            <a:ext cx="6096000" cy="492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102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les p</a:t>
            </a:r>
            <a:r>
              <a:rPr lang="fr-FR" sz="3600" b="1" i="1" dirty="0" smtClean="0"/>
              <a:t>âtes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81200"/>
            <a:ext cx="7848600" cy="491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418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le pain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057400"/>
            <a:ext cx="6908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064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les baguettes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81199"/>
            <a:ext cx="7772400" cy="484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950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le pain au chocolat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0" y="1981200"/>
            <a:ext cx="650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596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le croissant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026" y="1981200"/>
            <a:ext cx="7130974" cy="475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59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Quelques questions personnelles…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305800" cy="4114800"/>
          </a:xfrm>
        </p:spPr>
        <p:txBody>
          <a:bodyPr/>
          <a:lstStyle/>
          <a:p>
            <a:r>
              <a:rPr lang="fr-FR" dirty="0" smtClean="0"/>
              <a:t>Quelles sont tes préférences alimentaires?</a:t>
            </a:r>
          </a:p>
          <a:p>
            <a:r>
              <a:rPr lang="fr-FR" dirty="0" smtClean="0"/>
              <a:t>Qu’est-ce que tu aimes manger?</a:t>
            </a:r>
          </a:p>
          <a:p>
            <a:r>
              <a:rPr lang="fr-FR" dirty="0" smtClean="0"/>
              <a:t>Qu’est-ce que tu n’aimes pas manger?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98724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Quelques questions personnelles…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305800" cy="4114800"/>
          </a:xfrm>
        </p:spPr>
        <p:txBody>
          <a:bodyPr/>
          <a:lstStyle/>
          <a:p>
            <a:r>
              <a:rPr lang="fr-FR" dirty="0" smtClean="0"/>
              <a:t>En général, est-ce que tu manges SAIN </a:t>
            </a:r>
            <a:r>
              <a:rPr lang="fr-FR" sz="2000" dirty="0" smtClean="0"/>
              <a:t>(</a:t>
            </a:r>
            <a:r>
              <a:rPr lang="fr-FR" sz="2000" dirty="0" err="1" smtClean="0"/>
              <a:t>healthy</a:t>
            </a:r>
            <a:r>
              <a:rPr lang="fr-FR" sz="2000" dirty="0" smtClean="0"/>
              <a:t>)</a:t>
            </a:r>
            <a:r>
              <a:rPr lang="fr-FR" dirty="0" smtClean="0"/>
              <a:t> ou MALSAIN?</a:t>
            </a:r>
          </a:p>
          <a:p>
            <a:r>
              <a:rPr lang="fr-FR" dirty="0" smtClean="0"/>
              <a:t>Comment? Explique pleinement.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9172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Quelques questions personnelles…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Es-tu allergique à certains aliments?</a:t>
            </a:r>
          </a:p>
          <a:p>
            <a:r>
              <a:rPr lang="fr-FR" dirty="0" smtClean="0"/>
              <a:t>Si oui, quels aliments?</a:t>
            </a:r>
          </a:p>
          <a:p>
            <a:r>
              <a:rPr lang="fr-FR" dirty="0" smtClean="0"/>
              <a:t>Est-ce que tes allergies sont mineures ou majeures? Expliquez.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71738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Remue-m</a:t>
            </a:r>
            <a:r>
              <a:rPr lang="fr-FR" dirty="0" smtClean="0"/>
              <a:t>éninges…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229600" cy="4114800"/>
          </a:xfrm>
        </p:spPr>
        <p:txBody>
          <a:bodyPr/>
          <a:lstStyle/>
          <a:p>
            <a:r>
              <a:rPr lang="fr-FR" dirty="0" smtClean="0"/>
              <a:t>À quels aliments peut-on être allergiques?</a:t>
            </a:r>
          </a:p>
          <a:p>
            <a:r>
              <a:rPr lang="fr-FR" dirty="0" smtClean="0"/>
              <a:t>Faisons la liste!</a:t>
            </a:r>
          </a:p>
          <a:p>
            <a:endParaRPr lang="fr-FR" dirty="0"/>
          </a:p>
          <a:p>
            <a:r>
              <a:rPr lang="fr-FR" b="1" dirty="0" smtClean="0"/>
              <a:t>allergique à</a:t>
            </a:r>
            <a:r>
              <a:rPr lang="fr-FR" dirty="0" smtClean="0"/>
              <a:t> la lactose (aux noix, etc.)</a:t>
            </a:r>
          </a:p>
          <a:p>
            <a:r>
              <a:rPr lang="fr-FR" b="1" dirty="0" smtClean="0"/>
              <a:t>intolérant au </a:t>
            </a:r>
            <a:r>
              <a:rPr lang="fr-FR" dirty="0" smtClean="0"/>
              <a:t>gluten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809398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le lait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057400"/>
            <a:ext cx="6591300" cy="4394200"/>
          </a:xfrm>
          <a:prstGeom prst="rect">
            <a:avLst/>
          </a:prstGeom>
        </p:spPr>
      </p:pic>
      <p:sp>
        <p:nvSpPr>
          <p:cNvPr id="6" name="Action Button: Help 5">
            <a:hlinkClick r:id="rId3" highlightClick="1"/>
          </p:cNvPr>
          <p:cNvSpPr/>
          <p:nvPr/>
        </p:nvSpPr>
        <p:spPr bwMode="auto">
          <a:xfrm>
            <a:off x="7848600" y="5029200"/>
            <a:ext cx="1143000" cy="1143000"/>
          </a:xfrm>
          <a:prstGeom prst="actionButtonHelp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882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572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le fromage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360" y="1143000"/>
            <a:ext cx="451104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48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le beurre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" y="2057400"/>
            <a:ext cx="4382487" cy="2819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3581132"/>
            <a:ext cx="4724400" cy="326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86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458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i="1" dirty="0" smtClean="0"/>
              <a:t>le yaourt</a:t>
            </a:r>
            <a:endParaRPr lang="en-US" sz="3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900" y="1905000"/>
            <a:ext cx="51453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92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CITRUS">
  <a:themeElements>
    <a:clrScheme name="CITRUS 2">
      <a:dk1>
        <a:srgbClr val="000000"/>
      </a:dk1>
      <a:lt1>
        <a:srgbClr val="FFFFFF"/>
      </a:lt1>
      <a:dk2>
        <a:srgbClr val="000000"/>
      </a:dk2>
      <a:lt2>
        <a:srgbClr val="777777"/>
      </a:lt2>
      <a:accent1>
        <a:srgbClr val="00CC00"/>
      </a:accent1>
      <a:accent2>
        <a:srgbClr val="FF822D"/>
      </a:accent2>
      <a:accent3>
        <a:srgbClr val="FFFFFF"/>
      </a:accent3>
      <a:accent4>
        <a:srgbClr val="000000"/>
      </a:accent4>
      <a:accent5>
        <a:srgbClr val="AAE2AA"/>
      </a:accent5>
      <a:accent6>
        <a:srgbClr val="E77528"/>
      </a:accent6>
      <a:hlink>
        <a:srgbClr val="FF63B1"/>
      </a:hlink>
      <a:folHlink>
        <a:srgbClr val="B2B2B2"/>
      </a:folHlink>
    </a:clrScheme>
    <a:fontScheme name="CITRUS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lnDef>
  </a:objectDefaults>
  <a:extraClrSchemeLst>
    <a:extraClrScheme>
      <a:clrScheme name="CITRUS 1">
        <a:dk1>
          <a:srgbClr val="FC6600"/>
        </a:dk1>
        <a:lt1>
          <a:srgbClr val="C6FE82"/>
        </a:lt1>
        <a:dk2>
          <a:srgbClr val="FFFFFF"/>
        </a:dk2>
        <a:lt2>
          <a:srgbClr val="000000"/>
        </a:lt2>
        <a:accent1>
          <a:srgbClr val="00CC00"/>
        </a:accent1>
        <a:accent2>
          <a:srgbClr val="FF822D"/>
        </a:accent2>
        <a:accent3>
          <a:srgbClr val="DFFEC1"/>
        </a:accent3>
        <a:accent4>
          <a:srgbClr val="D756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2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00CC00"/>
        </a:accent1>
        <a:accent2>
          <a:srgbClr val="FF822D"/>
        </a:accent2>
        <a:accent3>
          <a:srgbClr val="FFFFFF"/>
        </a:accent3>
        <a:accent4>
          <a:srgbClr val="0000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3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4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72CE86"/>
        </a:accent1>
        <a:accent2>
          <a:srgbClr val="F6B070"/>
        </a:accent2>
        <a:accent3>
          <a:srgbClr val="FFFFFF"/>
        </a:accent3>
        <a:accent4>
          <a:srgbClr val="000000"/>
        </a:accent4>
        <a:accent5>
          <a:srgbClr val="BCE3C3"/>
        </a:accent5>
        <a:accent6>
          <a:srgbClr val="DF9F65"/>
        </a:accent6>
        <a:hlink>
          <a:srgbClr val="EB9D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5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58F91"/>
        </a:accent1>
        <a:accent2>
          <a:srgbClr val="CE7162"/>
        </a:accent2>
        <a:accent3>
          <a:srgbClr val="FFFFFF"/>
        </a:accent3>
        <a:accent4>
          <a:srgbClr val="000000"/>
        </a:accent4>
        <a:accent5>
          <a:srgbClr val="F9C6C7"/>
        </a:accent5>
        <a:accent6>
          <a:srgbClr val="BA6658"/>
        </a:accent6>
        <a:hlink>
          <a:srgbClr val="F6CA7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6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AB774"/>
        </a:accent1>
        <a:accent2>
          <a:srgbClr val="CBACD4"/>
        </a:accent2>
        <a:accent3>
          <a:srgbClr val="FFFFFF"/>
        </a:accent3>
        <a:accent4>
          <a:srgbClr val="000000"/>
        </a:accent4>
        <a:accent5>
          <a:srgbClr val="FCD8BC"/>
        </a:accent5>
        <a:accent6>
          <a:srgbClr val="B89BC0"/>
        </a:accent6>
        <a:hlink>
          <a:srgbClr val="C2EB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7">
        <a:dk1>
          <a:srgbClr val="3B6147"/>
        </a:dk1>
        <a:lt1>
          <a:srgbClr val="CED5E8"/>
        </a:lt1>
        <a:dk2>
          <a:srgbClr val="FFFFFF"/>
        </a:dk2>
        <a:lt2>
          <a:srgbClr val="777777"/>
        </a:lt2>
        <a:accent1>
          <a:srgbClr val="FEA868"/>
        </a:accent1>
        <a:accent2>
          <a:srgbClr val="9AA8D0"/>
        </a:accent2>
        <a:accent3>
          <a:srgbClr val="E3E7F2"/>
        </a:accent3>
        <a:accent4>
          <a:srgbClr val="31523B"/>
        </a:accent4>
        <a:accent5>
          <a:srgbClr val="FED1B9"/>
        </a:accent5>
        <a:accent6>
          <a:srgbClr val="8B98BC"/>
        </a:accent6>
        <a:hlink>
          <a:srgbClr val="9CE15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8">
        <a:dk1>
          <a:srgbClr val="2C395E"/>
        </a:dk1>
        <a:lt1>
          <a:srgbClr val="8798C7"/>
        </a:lt1>
        <a:dk2>
          <a:srgbClr val="FFFFFF"/>
        </a:dk2>
        <a:lt2>
          <a:srgbClr val="000000"/>
        </a:lt2>
        <a:accent1>
          <a:srgbClr val="FEE168"/>
        </a:accent1>
        <a:accent2>
          <a:srgbClr val="BAE482"/>
        </a:accent2>
        <a:accent3>
          <a:srgbClr val="C3CAE0"/>
        </a:accent3>
        <a:accent4>
          <a:srgbClr val="242F4F"/>
        </a:accent4>
        <a:accent5>
          <a:srgbClr val="FEEEB9"/>
        </a:accent5>
        <a:accent6>
          <a:srgbClr val="A8CF75"/>
        </a:accent6>
        <a:hlink>
          <a:srgbClr val="EFAD6B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CITRUS</Template>
  <TotalTime>1142</TotalTime>
  <Words>165</Words>
  <Application>Microsoft Macintosh PowerPoint</Application>
  <PresentationFormat>On-screen Show (4:3)</PresentationFormat>
  <Paragraphs>36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CITRUS</vt:lpstr>
      <vt:lpstr>Français 3 – Unité 2</vt:lpstr>
      <vt:lpstr>Quelques questions personnelles…</vt:lpstr>
      <vt:lpstr>Quelques questions personnelles…</vt:lpstr>
      <vt:lpstr>Quelques questions personnelles…</vt:lpstr>
      <vt:lpstr>Remue-méninges…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viens! – Level 2</dc:title>
  <dc:creator>Mr. Smith</dc:creator>
  <cp:lastModifiedBy>Edouard Smith</cp:lastModifiedBy>
  <cp:revision>107</cp:revision>
  <dcterms:created xsi:type="dcterms:W3CDTF">2006-02-03T00:08:49Z</dcterms:created>
  <dcterms:modified xsi:type="dcterms:W3CDTF">2013-12-06T12:54:00Z</dcterms:modified>
</cp:coreProperties>
</file>